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6" r:id="rId12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53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C5E63-682F-41BF-AA9C-82D39BF74838}" type="datetimeFigureOut">
              <a:rPr lang="hu-HU" smtClean="0"/>
              <a:t>2013.07.06.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BDF7B-1894-4A60-B04F-B522CB4EDEB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08582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C5E63-682F-41BF-AA9C-82D39BF74838}" type="datetimeFigureOut">
              <a:rPr lang="hu-HU" smtClean="0"/>
              <a:t>2013.07.06.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BDF7B-1894-4A60-B04F-B522CB4EDEB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04594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C5E63-682F-41BF-AA9C-82D39BF74838}" type="datetimeFigureOut">
              <a:rPr lang="hu-HU" smtClean="0"/>
              <a:t>2013.07.06.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BDF7B-1894-4A60-B04F-B522CB4EDEB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2372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C5E63-682F-41BF-AA9C-82D39BF74838}" type="datetimeFigureOut">
              <a:rPr lang="hu-HU" smtClean="0"/>
              <a:t>2013.07.06.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BDF7B-1894-4A60-B04F-B522CB4EDEB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75878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C5E63-682F-41BF-AA9C-82D39BF74838}" type="datetimeFigureOut">
              <a:rPr lang="hu-HU" smtClean="0"/>
              <a:t>2013.07.06.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BDF7B-1894-4A60-B04F-B522CB4EDEB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77821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C5E63-682F-41BF-AA9C-82D39BF74838}" type="datetimeFigureOut">
              <a:rPr lang="hu-HU" smtClean="0"/>
              <a:t>2013.07.06.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BDF7B-1894-4A60-B04F-B522CB4EDEB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56915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C5E63-682F-41BF-AA9C-82D39BF74838}" type="datetimeFigureOut">
              <a:rPr lang="hu-HU" smtClean="0"/>
              <a:t>2013.07.06.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BDF7B-1894-4A60-B04F-B522CB4EDEB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69464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C5E63-682F-41BF-AA9C-82D39BF74838}" type="datetimeFigureOut">
              <a:rPr lang="hu-HU" smtClean="0"/>
              <a:t>2013.07.06.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BDF7B-1894-4A60-B04F-B522CB4EDEB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31173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C5E63-682F-41BF-AA9C-82D39BF74838}" type="datetimeFigureOut">
              <a:rPr lang="hu-HU" smtClean="0"/>
              <a:t>2013.07.06.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BDF7B-1894-4A60-B04F-B522CB4EDEB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64209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C5E63-682F-41BF-AA9C-82D39BF74838}" type="datetimeFigureOut">
              <a:rPr lang="hu-HU" smtClean="0"/>
              <a:t>2013.07.06.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BDF7B-1894-4A60-B04F-B522CB4EDEB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95362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C5E63-682F-41BF-AA9C-82D39BF74838}" type="datetimeFigureOut">
              <a:rPr lang="hu-HU" smtClean="0"/>
              <a:t>2013.07.06.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BDF7B-1894-4A60-B04F-B522CB4EDEB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39968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2C5E63-682F-41BF-AA9C-82D39BF74838}" type="datetimeFigureOut">
              <a:rPr lang="hu-HU" smtClean="0"/>
              <a:t>2013.07.06.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7BDF7B-1894-4A60-B04F-B522CB4EDEB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55975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aszkalovics.hu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b="1" dirty="0" smtClean="0">
                <a:latin typeface="Times New Roman" pitchFamily="18" charset="0"/>
                <a:cs typeface="Times New Roman" pitchFamily="18" charset="0"/>
              </a:rPr>
              <a:t>design</a:t>
            </a:r>
            <a:r>
              <a:rPr lang="hu-HU" b="1" i="1" dirty="0" smtClean="0">
                <a:latin typeface="Times New Roman" pitchFamily="18" charset="0"/>
                <a:cs typeface="Times New Roman" pitchFamily="18" charset="0"/>
              </a:rPr>
              <a:t>jog</a:t>
            </a:r>
            <a:endParaRPr lang="hu-H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 fontScale="70000" lnSpcReduction="20000"/>
          </a:bodyPr>
          <a:lstStyle/>
          <a:p>
            <a:r>
              <a:rPr lang="hu-HU" dirty="0" err="1" smtClean="0"/>
              <a:t>dr.Daszkalovics</a:t>
            </a:r>
            <a:r>
              <a:rPr lang="hu-HU" dirty="0" smtClean="0"/>
              <a:t> Katalin</a:t>
            </a:r>
          </a:p>
          <a:p>
            <a:r>
              <a:rPr lang="hu-HU" dirty="0" smtClean="0"/>
              <a:t>ügyvéd</a:t>
            </a:r>
          </a:p>
          <a:p>
            <a:r>
              <a:rPr lang="hu-HU" dirty="0" smtClean="0"/>
              <a:t>1054 Budapest, Szemere u. 21.</a:t>
            </a:r>
          </a:p>
          <a:p>
            <a:r>
              <a:rPr lang="hu-HU" dirty="0" smtClean="0"/>
              <a:t>+36 209 225 893</a:t>
            </a:r>
          </a:p>
          <a:p>
            <a:r>
              <a:rPr lang="hu-HU" dirty="0" err="1" smtClean="0">
                <a:hlinkClick r:id="rId2"/>
              </a:rPr>
              <a:t>www.daszkalovics.hu</a:t>
            </a:r>
            <a:endParaRPr lang="hu-HU" dirty="0" smtClean="0"/>
          </a:p>
          <a:p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val="37050169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V</a:t>
            </a:r>
            <a:r>
              <a:rPr lang="hu-HU" dirty="0" smtClean="0"/>
              <a:t>édjegyoltalom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u-HU" sz="3000" dirty="0" smtClean="0"/>
              <a:t>A védjegy a márkanév legfontosabb védelmi eszköze</a:t>
            </a:r>
          </a:p>
          <a:p>
            <a:r>
              <a:rPr lang="hu-HU" sz="3000" dirty="0" smtClean="0"/>
              <a:t>Fogalom: </a:t>
            </a:r>
            <a:r>
              <a:rPr lang="hu-HU" sz="3000" dirty="0"/>
              <a:t>Minden olyan grafikailag ábrázolható megjelölés, amely </a:t>
            </a:r>
            <a:r>
              <a:rPr lang="hu-HU" sz="3000" dirty="0" smtClean="0"/>
              <a:t>alkalmas </a:t>
            </a:r>
            <a:r>
              <a:rPr lang="hu-HU" sz="3000" dirty="0"/>
              <a:t>arra, hogy valamely árut, vagy szolgáltatást megkülönböztessen mások áruitól, vagy </a:t>
            </a:r>
            <a:r>
              <a:rPr lang="hu-HU" sz="3000" dirty="0" smtClean="0"/>
              <a:t>szolgáltatásaitól.</a:t>
            </a:r>
          </a:p>
          <a:p>
            <a:r>
              <a:rPr lang="hu-HU" sz="3000" dirty="0" smtClean="0"/>
              <a:t>Hogyan </a:t>
            </a:r>
            <a:r>
              <a:rPr lang="hu-HU" sz="3000" dirty="0"/>
              <a:t>szerezhető meg a védjegyoltalom?</a:t>
            </a:r>
          </a:p>
          <a:p>
            <a:r>
              <a:rPr lang="hu-HU" sz="3000" dirty="0"/>
              <a:t>A bejelentést követő </a:t>
            </a:r>
            <a:r>
              <a:rPr lang="hu-HU" sz="3000" dirty="0" smtClean="0"/>
              <a:t>lajstromozással. (Lajstromozás </a:t>
            </a:r>
            <a:r>
              <a:rPr lang="hu-HU" sz="3000" dirty="0"/>
              <a:t>lépésről lépésre </a:t>
            </a:r>
            <a:r>
              <a:rPr lang="hu-HU" sz="3000" dirty="0" smtClean="0"/>
              <a:t>: a </a:t>
            </a:r>
            <a:r>
              <a:rPr lang="hu-HU" sz="3000" dirty="0"/>
              <a:t>következő előadás </a:t>
            </a:r>
            <a:r>
              <a:rPr lang="hu-HU" sz="3000" dirty="0" smtClean="0"/>
              <a:t>témája)</a:t>
            </a:r>
          </a:p>
          <a:p>
            <a:r>
              <a:rPr lang="hu-HU" sz="3000" dirty="0" smtClean="0"/>
              <a:t>Oltalmi </a:t>
            </a:r>
            <a:r>
              <a:rPr lang="hu-HU" sz="3000" dirty="0"/>
              <a:t>idő: 10 év, ami további 10-10 évre – díjfizetés ellenében – korlátlanul hosszabbítható.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547265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Formatervezési mintaoltalom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u-HU" sz="2800" dirty="0" smtClean="0"/>
              <a:t>Az alkotás </a:t>
            </a:r>
            <a:r>
              <a:rPr lang="hu-HU" sz="2800" b="1" dirty="0" smtClean="0"/>
              <a:t>külső jellegzetességeit </a:t>
            </a:r>
            <a:r>
              <a:rPr lang="hu-HU" sz="2800" dirty="0" smtClean="0"/>
              <a:t>védi</a:t>
            </a:r>
          </a:p>
          <a:p>
            <a:r>
              <a:rPr lang="hu-HU" sz="2800" dirty="0"/>
              <a:t>Csak az a </a:t>
            </a:r>
            <a:r>
              <a:rPr lang="hu-HU" sz="2800" dirty="0" smtClean="0"/>
              <a:t>minta védhető</a:t>
            </a:r>
            <a:r>
              <a:rPr lang="hu-HU" sz="2800" dirty="0"/>
              <a:t>, ami: új és egyéni jellegű</a:t>
            </a:r>
          </a:p>
          <a:p>
            <a:r>
              <a:rPr lang="hu-HU" sz="2800" b="1" dirty="0"/>
              <a:t>Új</a:t>
            </a:r>
            <a:r>
              <a:rPr lang="hu-HU" sz="2800" dirty="0"/>
              <a:t>: ha még nem hozták nyilvánosságra</a:t>
            </a:r>
          </a:p>
          <a:p>
            <a:r>
              <a:rPr lang="hu-HU" sz="2800" b="1" dirty="0"/>
              <a:t>Egyéni jellegű: </a:t>
            </a:r>
            <a:r>
              <a:rPr lang="hu-HU" sz="2800" dirty="0"/>
              <a:t>ha a bejelentett elsőbbségi időpontja előtt már nyilvánosságra jutott bármely más mintához képest a tájékozott használóra eltérő benyomást </a:t>
            </a:r>
            <a:r>
              <a:rPr lang="hu-HU" sz="2800" dirty="0" smtClean="0"/>
              <a:t>tesz.</a:t>
            </a:r>
          </a:p>
          <a:p>
            <a:r>
              <a:rPr lang="hu-HU" sz="2800" dirty="0" smtClean="0"/>
              <a:t>Hogyan </a:t>
            </a:r>
            <a:r>
              <a:rPr lang="hu-HU" sz="2800" dirty="0"/>
              <a:t>szerezhető meg a </a:t>
            </a:r>
            <a:r>
              <a:rPr lang="hu-HU" sz="2800" dirty="0" smtClean="0"/>
              <a:t>formatervezési mintaoltalom</a:t>
            </a:r>
            <a:r>
              <a:rPr lang="hu-HU" sz="2800" dirty="0"/>
              <a:t>?</a:t>
            </a:r>
          </a:p>
          <a:p>
            <a:r>
              <a:rPr lang="hu-HU" sz="2800" dirty="0"/>
              <a:t>A bejelentést követő lajstromozással.</a:t>
            </a:r>
          </a:p>
          <a:p>
            <a:pPr lvl="1"/>
            <a:r>
              <a:rPr lang="hu-HU" dirty="0"/>
              <a:t>Lajstromozás lépésről lépésre (a következő előadás témája)</a:t>
            </a:r>
          </a:p>
          <a:p>
            <a:pPr lvl="1"/>
            <a:r>
              <a:rPr lang="hu-HU" dirty="0" smtClean="0"/>
              <a:t>Oltalmi </a:t>
            </a:r>
            <a:r>
              <a:rPr lang="hu-HU" dirty="0"/>
              <a:t>idő: 5 év, ami további 5-5 évre – díjfizetés ellenében – </a:t>
            </a:r>
            <a:r>
              <a:rPr lang="hu-HU" dirty="0" err="1"/>
              <a:t>max</a:t>
            </a:r>
            <a:r>
              <a:rPr lang="hu-HU" dirty="0"/>
              <a:t>. 4x hosszabbítható.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7433541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szellemi tulajdon jogvédelme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400" dirty="0" smtClean="0"/>
              <a:t>Szellemi alkotás, mint tulajdon?</a:t>
            </a:r>
          </a:p>
          <a:p>
            <a:r>
              <a:rPr lang="hu-HU" sz="2400" dirty="0" smtClean="0"/>
              <a:t>Tulajdon, mint legteljesebb jog</a:t>
            </a:r>
          </a:p>
          <a:p>
            <a:r>
              <a:rPr lang="hu-HU" sz="2400" dirty="0" smtClean="0"/>
              <a:t>WIPO: </a:t>
            </a:r>
            <a:r>
              <a:rPr lang="hu-HU" sz="2400" dirty="0"/>
              <a:t>W</a:t>
            </a:r>
            <a:r>
              <a:rPr lang="hu-HU" sz="2400" dirty="0" smtClean="0"/>
              <a:t>orld </a:t>
            </a:r>
            <a:r>
              <a:rPr lang="hu-HU" sz="2400" i="1" dirty="0" err="1" smtClean="0"/>
              <a:t>Intellectual</a:t>
            </a:r>
            <a:r>
              <a:rPr lang="hu-HU" sz="2400" i="1" dirty="0" smtClean="0"/>
              <a:t> </a:t>
            </a:r>
            <a:r>
              <a:rPr lang="hu-HU" sz="2400" i="1" dirty="0" err="1" smtClean="0"/>
              <a:t>Property</a:t>
            </a:r>
            <a:r>
              <a:rPr lang="hu-HU" sz="2400" i="1" dirty="0" smtClean="0"/>
              <a:t> </a:t>
            </a:r>
            <a:r>
              <a:rPr lang="hu-HU" sz="2400" dirty="0" smtClean="0"/>
              <a:t>Organization (ENSZ)</a:t>
            </a:r>
          </a:p>
          <a:p>
            <a:r>
              <a:rPr lang="hu-HU" sz="2400" dirty="0" err="1" smtClean="0"/>
              <a:t>Intellectual</a:t>
            </a:r>
            <a:r>
              <a:rPr lang="hu-HU" sz="2400" dirty="0" smtClean="0"/>
              <a:t> </a:t>
            </a:r>
            <a:r>
              <a:rPr lang="hu-HU" sz="2400" dirty="0" err="1" smtClean="0"/>
              <a:t>Property-fogalom</a:t>
            </a:r>
            <a:r>
              <a:rPr lang="hu-HU" sz="2400" dirty="0" smtClean="0"/>
              <a:t> a WIPO oldalán:  „A szellemi tulajdon az ész szüleményeit foglalja magában, ide tartoznak a találmányok, az irodalmi és művészeti alkotások, a kereskedelemben alkalmazott szimbólumok, nevek, képek, formák.”</a:t>
            </a:r>
          </a:p>
          <a:p>
            <a:r>
              <a:rPr lang="hu-HU" sz="2400" dirty="0" smtClean="0"/>
              <a:t>Két érdek ütközik össze: Ha tulajdon, akkor védeni kell/Ha túlságosan védjük, akkor korlátozzuk hasznosulását.</a:t>
            </a:r>
          </a:p>
          <a:p>
            <a:endParaRPr lang="hu-HU" sz="2400" dirty="0"/>
          </a:p>
          <a:p>
            <a:endParaRPr lang="hu-HU" sz="2400" dirty="0"/>
          </a:p>
        </p:txBody>
      </p:sp>
    </p:spTree>
    <p:extLst>
      <p:ext uri="{BB962C8B-B14F-4D97-AF65-F5344CB8AC3E}">
        <p14:creationId xmlns:p14="http://schemas.microsoft.com/office/powerpoint/2010/main" val="31637520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Jogvédelem szükségessége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A jól védett és használt szellemi alkotás versenyképességi tényező</a:t>
            </a:r>
          </a:p>
          <a:p>
            <a:r>
              <a:rPr lang="hu-HU" dirty="0" smtClean="0"/>
              <a:t>Az alkotót erkölcsi és anyagi </a:t>
            </a:r>
            <a:r>
              <a:rPr lang="hu-HU" i="1" dirty="0" smtClean="0"/>
              <a:t>elismerés</a:t>
            </a:r>
            <a:r>
              <a:rPr lang="hu-HU" dirty="0" smtClean="0"/>
              <a:t> illeti.</a:t>
            </a:r>
          </a:p>
          <a:p>
            <a:r>
              <a:rPr lang="hu-HU" dirty="0" smtClean="0"/>
              <a:t>De ha nem gondoskodik alkotása védelméről erkölcsi és anyagi </a:t>
            </a:r>
            <a:r>
              <a:rPr lang="hu-HU" i="1" dirty="0" smtClean="0"/>
              <a:t>veszteség</a:t>
            </a:r>
            <a:r>
              <a:rPr lang="hu-HU" dirty="0" smtClean="0"/>
              <a:t> éri.</a:t>
            </a:r>
          </a:p>
          <a:p>
            <a:r>
              <a:rPr lang="hu-HU" dirty="0" smtClean="0"/>
              <a:t>Hasznosítani is csak jogvédett, stabil oltalmi helyzetű alkotást tud.</a:t>
            </a:r>
          </a:p>
          <a:p>
            <a:r>
              <a:rPr lang="hu-HU" dirty="0" smtClean="0"/>
              <a:t>Ha nincs oltalom, legalább legyen titkos…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0107202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Szellemi tulajdonvédelem két területe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Szerzői jogvédelem: az irodalmi, művészeti és tudományos alkotásokat védi – ipso </a:t>
            </a:r>
            <a:r>
              <a:rPr lang="hu-HU" dirty="0" err="1" smtClean="0"/>
              <a:t>iure</a:t>
            </a:r>
            <a:r>
              <a:rPr lang="hu-HU" dirty="0" smtClean="0"/>
              <a:t>, vagyis alaki bejelentés nélkül, automatikusan.</a:t>
            </a:r>
          </a:p>
          <a:p>
            <a:r>
              <a:rPr lang="hu-HU" dirty="0" smtClean="0"/>
              <a:t>Iparjogvédelem: a műszaki-gazdasági természetű szellem alkotásokat védi- hatósági segítséggel, szigorú alaki bejelentési feltétel!</a:t>
            </a:r>
          </a:p>
          <a:p>
            <a:endParaRPr lang="hu-HU" dirty="0" smtClean="0"/>
          </a:p>
          <a:p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7619597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Oltalmi formák 1.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b="1" dirty="0" smtClean="0"/>
              <a:t>Általában</a:t>
            </a:r>
            <a:r>
              <a:rPr lang="hu-HU" dirty="0" smtClean="0"/>
              <a:t>: a Ptk. véd minden szellemi alkotást: 86. § (1): A szellemi alkotás a törvény védelme alatt áll. Szerzői jogterület: automatikus</a:t>
            </a:r>
          </a:p>
          <a:p>
            <a:r>
              <a:rPr lang="hu-HU" b="1" dirty="0" smtClean="0"/>
              <a:t>Konkrétan</a:t>
            </a:r>
            <a:r>
              <a:rPr lang="hu-HU" dirty="0" smtClean="0"/>
              <a:t>: oltalmi forma alatt kizárólag a bejelentésen, regisztráción alapuló oltalmi formákat értjük: szabadalom, védjegy, minta)</a:t>
            </a:r>
          </a:p>
          <a:p>
            <a:r>
              <a:rPr lang="hu-HU" b="1" dirty="0" smtClean="0"/>
              <a:t>Speciális </a:t>
            </a:r>
            <a:r>
              <a:rPr lang="hu-HU" dirty="0" smtClean="0"/>
              <a:t>(többlet)védelem: versenyjog: jellegbitorlás (szolgai utánzás)</a:t>
            </a:r>
          </a:p>
          <a:p>
            <a:endParaRPr lang="hu-HU" dirty="0"/>
          </a:p>
          <a:p>
            <a:endParaRPr lang="hu-HU" dirty="0" smtClean="0"/>
          </a:p>
          <a:p>
            <a:endParaRPr lang="hu-HU" dirty="0"/>
          </a:p>
          <a:p>
            <a:endParaRPr lang="hu-HU" dirty="0" smtClean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7211696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Oltalmi formák kategóriái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hu-HU" sz="1600" b="1" dirty="0"/>
              <a:t>Szellemi tulajdon		</a:t>
            </a:r>
            <a:r>
              <a:rPr lang="hu-HU" sz="1600" b="1" dirty="0" smtClean="0"/>
              <a:t>                   Oltalom</a:t>
            </a:r>
            <a:r>
              <a:rPr lang="hu-HU" sz="1600" b="1" dirty="0"/>
              <a:t>		</a:t>
            </a:r>
            <a:r>
              <a:rPr lang="hu-HU" sz="1600" b="1" dirty="0" smtClean="0"/>
              <a:t>                                 Oltalmi </a:t>
            </a:r>
            <a:r>
              <a:rPr lang="hu-HU" sz="1600" b="1" dirty="0"/>
              <a:t>idő</a:t>
            </a:r>
            <a:endParaRPr lang="hu-HU" sz="1600" dirty="0"/>
          </a:p>
          <a:p>
            <a:r>
              <a:rPr lang="hu-HU" sz="1600" b="1" dirty="0"/>
              <a:t>szerzői alkotások</a:t>
            </a:r>
            <a:r>
              <a:rPr lang="hu-HU" sz="1600" dirty="0"/>
              <a:t>			</a:t>
            </a:r>
            <a:r>
              <a:rPr lang="hu-HU" sz="1600" b="1" dirty="0"/>
              <a:t>automatikus, </a:t>
            </a:r>
            <a:r>
              <a:rPr lang="hu-HU" sz="1600" dirty="0"/>
              <a:t>a mű fizikai </a:t>
            </a:r>
            <a:r>
              <a:rPr lang="hu-HU" sz="1600" dirty="0" smtClean="0"/>
              <a:t>létrejöttével</a:t>
            </a:r>
            <a:r>
              <a:rPr lang="hu-HU" sz="1600" dirty="0"/>
              <a:t>	</a:t>
            </a:r>
            <a:r>
              <a:rPr lang="hu-HU" sz="1600" b="1" dirty="0"/>
              <a:t>70 év</a:t>
            </a:r>
          </a:p>
          <a:p>
            <a:pPr marL="0" indent="0">
              <a:buNone/>
            </a:pPr>
            <a:r>
              <a:rPr lang="hu-HU" sz="1600" dirty="0"/>
              <a:t>(irodalmi, művészeti, tudományos)	tehát nincs formai oltalom, de lehetséges önkéntes </a:t>
            </a:r>
            <a:r>
              <a:rPr lang="hu-HU" sz="1600" dirty="0" smtClean="0"/>
              <a:t>                                             				műnyilvántartás  </a:t>
            </a:r>
            <a:r>
              <a:rPr lang="hu-HU" sz="1600" dirty="0"/>
              <a:t>a </a:t>
            </a:r>
            <a:r>
              <a:rPr lang="hu-HU" sz="1600" dirty="0" err="1"/>
              <a:t>SZTNH-nál</a:t>
            </a:r>
            <a:r>
              <a:rPr lang="hu-HU" sz="1600" dirty="0"/>
              <a:t>.</a:t>
            </a:r>
          </a:p>
          <a:p>
            <a:pPr marL="0" indent="0">
              <a:buNone/>
            </a:pPr>
            <a:r>
              <a:rPr lang="hu-HU" sz="1600" dirty="0"/>
              <a:t>A Berni Uniós Egyezményben megállapított oltalmi idő lejártával az alkotások közkinccsé válnak. A személyhez fűződő jogok nem szűnnek meg, de az alkotások felhasználása ingyenes lesz és fejleszthető, alakítható.</a:t>
            </a:r>
          </a:p>
          <a:p>
            <a:r>
              <a:rPr lang="hu-HU" sz="1600" b="1" dirty="0"/>
              <a:t>találmány</a:t>
            </a:r>
            <a:r>
              <a:rPr lang="hu-HU" sz="1600" dirty="0"/>
              <a:t>			</a:t>
            </a:r>
            <a:r>
              <a:rPr lang="hu-HU" sz="1600" b="1" dirty="0" smtClean="0"/>
              <a:t>szabadalom</a:t>
            </a:r>
            <a:r>
              <a:rPr lang="hu-HU" sz="1600" dirty="0"/>
              <a:t>			</a:t>
            </a:r>
            <a:r>
              <a:rPr lang="hu-HU" sz="1600" b="1" dirty="0" smtClean="0"/>
              <a:t>20 </a:t>
            </a:r>
            <a:r>
              <a:rPr lang="hu-HU" sz="1600" b="1" dirty="0"/>
              <a:t>év</a:t>
            </a:r>
          </a:p>
          <a:p>
            <a:r>
              <a:rPr lang="hu-HU" sz="1600" b="1" dirty="0"/>
              <a:t>áru, szolgáltatás neve, árujelző</a:t>
            </a:r>
            <a:r>
              <a:rPr lang="hu-HU" sz="1600" dirty="0"/>
              <a:t>	</a:t>
            </a:r>
            <a:r>
              <a:rPr lang="hu-HU" sz="1600" b="1" dirty="0" smtClean="0"/>
              <a:t>védjegy</a:t>
            </a:r>
            <a:r>
              <a:rPr lang="hu-HU" sz="1600" b="1" dirty="0"/>
              <a:t>	</a:t>
            </a:r>
            <a:r>
              <a:rPr lang="hu-HU" sz="1600" dirty="0"/>
              <a:t>			</a:t>
            </a:r>
            <a:r>
              <a:rPr lang="hu-HU" sz="1600" b="1" dirty="0" smtClean="0"/>
              <a:t>10 </a:t>
            </a:r>
            <a:r>
              <a:rPr lang="hu-HU" sz="1600" b="1" dirty="0"/>
              <a:t>év </a:t>
            </a:r>
            <a:endParaRPr lang="hu-HU" sz="1600" b="1" dirty="0" smtClean="0"/>
          </a:p>
          <a:p>
            <a:pPr marL="0" indent="0">
              <a:buNone/>
            </a:pPr>
            <a:r>
              <a:rPr lang="hu-HU" sz="1600" b="1" dirty="0" smtClean="0"/>
              <a:t>                                                                                                                                                  </a:t>
            </a:r>
            <a:r>
              <a:rPr lang="hu-HU" sz="1600" dirty="0" smtClean="0"/>
              <a:t>(megújítható)</a:t>
            </a:r>
            <a:endParaRPr lang="hu-HU" sz="1600" b="1" dirty="0" smtClean="0"/>
          </a:p>
          <a:p>
            <a:r>
              <a:rPr lang="hu-HU" sz="1600" b="1" dirty="0" smtClean="0"/>
              <a:t>termék </a:t>
            </a:r>
            <a:r>
              <a:rPr lang="hu-HU" sz="1600" b="1" dirty="0"/>
              <a:t>külső megjelenése	</a:t>
            </a:r>
            <a:r>
              <a:rPr lang="hu-HU" sz="1600" dirty="0"/>
              <a:t>	</a:t>
            </a:r>
            <a:r>
              <a:rPr lang="hu-HU" sz="1600" b="1" dirty="0" smtClean="0"/>
              <a:t>formatervezési mintaoltalom</a:t>
            </a:r>
            <a:r>
              <a:rPr lang="hu-HU" sz="1600" dirty="0"/>
              <a:t>	</a:t>
            </a:r>
            <a:r>
              <a:rPr lang="hu-HU" sz="1600" dirty="0" smtClean="0"/>
              <a:t>               </a:t>
            </a:r>
            <a:r>
              <a:rPr lang="hu-HU" sz="1600" b="1" dirty="0" smtClean="0"/>
              <a:t>5 </a:t>
            </a:r>
            <a:r>
              <a:rPr lang="hu-HU" sz="1600" b="1" dirty="0"/>
              <a:t>év (4X)</a:t>
            </a:r>
          </a:p>
          <a:p>
            <a:r>
              <a:rPr lang="hu-HU" sz="1600" b="1" dirty="0"/>
              <a:t>ötlet</a:t>
            </a:r>
            <a:r>
              <a:rPr lang="hu-HU" sz="1600" dirty="0"/>
              <a:t>				</a:t>
            </a:r>
            <a:r>
              <a:rPr lang="hu-HU" sz="1600" dirty="0" smtClean="0"/>
              <a:t>nem </a:t>
            </a:r>
            <a:r>
              <a:rPr lang="hu-HU" sz="1600" dirty="0"/>
              <a:t>védhető</a:t>
            </a:r>
          </a:p>
          <a:p>
            <a:r>
              <a:rPr lang="hu-HU" sz="1600" b="1" dirty="0"/>
              <a:t>know-how</a:t>
            </a:r>
            <a:r>
              <a:rPr lang="hu-HU" sz="1600" dirty="0"/>
              <a:t>			</a:t>
            </a:r>
            <a:r>
              <a:rPr lang="hu-HU" sz="1600" dirty="0" smtClean="0"/>
              <a:t>gyenge jogi védelem,inkább bírói gyakorlat, üzleti 				titokként </a:t>
            </a:r>
            <a:r>
              <a:rPr lang="hu-HU" sz="1600" dirty="0"/>
              <a:t>(ha nem nyert egyéb jogvédelmet, akár </a:t>
            </a:r>
            <a:r>
              <a:rPr lang="hu-HU" sz="1600" dirty="0" smtClean="0"/>
              <a:t>				mert </a:t>
            </a:r>
            <a:r>
              <a:rPr lang="hu-HU" sz="1600" dirty="0"/>
              <a:t>nem volt arra alkalmas, akár mert a jogosult </a:t>
            </a:r>
            <a:r>
              <a:rPr lang="hu-HU" sz="1600" dirty="0" smtClean="0"/>
              <a:t>				elmulasztotta</a:t>
            </a:r>
            <a:r>
              <a:rPr lang="hu-HU" sz="1600" dirty="0"/>
              <a:t>, vagy elfelejtette megkérni</a:t>
            </a:r>
            <a:r>
              <a:rPr lang="hu-HU" sz="1600" dirty="0" smtClean="0"/>
              <a:t>…) </a:t>
            </a:r>
            <a:endParaRPr lang="hu-HU" sz="1600" dirty="0"/>
          </a:p>
          <a:p>
            <a:endParaRPr lang="hu-HU" sz="1600" dirty="0"/>
          </a:p>
        </p:txBody>
      </p:sp>
      <p:cxnSp>
        <p:nvCxnSpPr>
          <p:cNvPr id="5" name="Szögletes összekötő 4"/>
          <p:cNvCxnSpPr/>
          <p:nvPr/>
        </p:nvCxnSpPr>
        <p:spPr>
          <a:xfrm>
            <a:off x="-1980728" y="1772816"/>
            <a:ext cx="914400" cy="914400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18470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3 oltalmi forma alaposabb megvizsgálása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1. A szerzőt a jó felhasználási szerződések védik! De a bizonyíthatóságra van több megoldás is, pl. önkéntes műnyilvántartás, letétbe vétel, tértivevényes levél…, feltöltés</a:t>
            </a:r>
          </a:p>
          <a:p>
            <a:r>
              <a:rPr lang="hu-HU" dirty="0" smtClean="0"/>
              <a:t>2. védjegyoltalom</a:t>
            </a:r>
          </a:p>
          <a:p>
            <a:r>
              <a:rPr lang="hu-HU" dirty="0" smtClean="0"/>
              <a:t>3. formatervezés mintaoltalom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185784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Felhasználási szerződés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sz="2000" dirty="0" smtClean="0"/>
              <a:t>1999. évi LXXVI. Tv. A szerzői jogról:</a:t>
            </a:r>
            <a:r>
              <a:rPr lang="hu-HU" sz="2000" b="1" dirty="0"/>
              <a:t>42. § </a:t>
            </a:r>
            <a:r>
              <a:rPr lang="hu-HU" sz="2000" dirty="0"/>
              <a:t>(1) Felhasználási szerződés alapján a szerző engedélyt ad művének a felhasználására, a felhasználó pedig köteles ennek fejében díjat fizetni</a:t>
            </a:r>
            <a:r>
              <a:rPr lang="hu-HU" sz="2000" dirty="0" smtClean="0"/>
              <a:t>.</a:t>
            </a:r>
          </a:p>
          <a:p>
            <a:r>
              <a:rPr lang="hu-HU" sz="2000" dirty="0" smtClean="0"/>
              <a:t>Legfontosabb kérdések: </a:t>
            </a:r>
          </a:p>
          <a:p>
            <a:r>
              <a:rPr lang="hu-HU" sz="2000" dirty="0" smtClean="0"/>
              <a:t>Kizárólagosság?</a:t>
            </a:r>
          </a:p>
          <a:p>
            <a:r>
              <a:rPr lang="hu-HU" sz="2000" dirty="0" smtClean="0"/>
              <a:t>Hatály? (területi, időbeli, felhasználási mód)</a:t>
            </a:r>
          </a:p>
          <a:p>
            <a:r>
              <a:rPr lang="hu-HU" sz="2000" dirty="0" smtClean="0"/>
              <a:t>Átruházhatja?</a:t>
            </a:r>
          </a:p>
          <a:p>
            <a:r>
              <a:rPr lang="hu-HU" sz="2000" dirty="0" smtClean="0"/>
              <a:t>Átdolgozhatja?</a:t>
            </a:r>
          </a:p>
          <a:p>
            <a:r>
              <a:rPr lang="hu-HU" sz="2000" dirty="0" smtClean="0"/>
              <a:t>Főszabály: csak írásban </a:t>
            </a:r>
          </a:p>
          <a:p>
            <a:r>
              <a:rPr lang="hu-HU" sz="2000" dirty="0" smtClean="0"/>
              <a:t>Ellenérték – a felhasználással arányos mértékben</a:t>
            </a:r>
          </a:p>
          <a:p>
            <a:r>
              <a:rPr lang="hu-HU" sz="2000" dirty="0" smtClean="0"/>
              <a:t>Szoftver, reklámmunka esetében: átruházás. (esetleges forráskód-átadás, vagy letétbe helyezés)</a:t>
            </a:r>
          </a:p>
          <a:p>
            <a:endParaRPr lang="hu-HU" dirty="0" smtClean="0"/>
          </a:p>
          <a:p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8778586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Önkéntes műnyilvántartás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err="1" smtClean="0"/>
              <a:t>SZTNH-nál</a:t>
            </a:r>
            <a:r>
              <a:rPr lang="hu-HU" dirty="0" smtClean="0"/>
              <a:t>, díjfizetés ellenében (5000 Ft)</a:t>
            </a:r>
          </a:p>
          <a:p>
            <a:r>
              <a:rPr lang="hu-HU" dirty="0" smtClean="0"/>
              <a:t>Szerző nyilatkozik, hogy a mű a sajátja</a:t>
            </a:r>
          </a:p>
          <a:p>
            <a:r>
              <a:rPr lang="hu-HU" dirty="0" smtClean="0"/>
              <a:t>Hivatal igazolja, hogy nyilvántartásba vette</a:t>
            </a:r>
          </a:p>
          <a:p>
            <a:r>
              <a:rPr lang="hu-HU" dirty="0" smtClean="0"/>
              <a:t>Közokirat, ami jogvitában perdöntő bizonyíték</a:t>
            </a:r>
          </a:p>
          <a:p>
            <a:r>
              <a:rPr lang="hu-HU" dirty="0" smtClean="0"/>
              <a:t>Tervezőknek is javasolt, főleg ha alkotásukra nem szereznek oltalmat (a 3 éves közösségi </a:t>
            </a:r>
            <a:r>
              <a:rPr lang="hu-HU" dirty="0" err="1" smtClean="0"/>
              <a:t>UCD-védelem</a:t>
            </a:r>
            <a:r>
              <a:rPr lang="hu-HU" dirty="0" smtClean="0"/>
              <a:t> mellé)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602603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684</TotalTime>
  <Words>524</Words>
  <Application>Microsoft Office PowerPoint</Application>
  <PresentationFormat>Diavetítés a képernyőre (4:3 oldalarány)</PresentationFormat>
  <Paragraphs>76</Paragraphs>
  <Slides>11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11</vt:i4>
      </vt:variant>
    </vt:vector>
  </HeadingPairs>
  <TitlesOfParts>
    <vt:vector size="12" baseType="lpstr">
      <vt:lpstr>Office-téma</vt:lpstr>
      <vt:lpstr>designjog</vt:lpstr>
      <vt:lpstr>A szellemi tulajdon jogvédelme</vt:lpstr>
      <vt:lpstr>Jogvédelem szükségessége</vt:lpstr>
      <vt:lpstr>Szellemi tulajdonvédelem két területe</vt:lpstr>
      <vt:lpstr>Oltalmi formák 1.</vt:lpstr>
      <vt:lpstr>Oltalmi formák kategóriái</vt:lpstr>
      <vt:lpstr>3 oltalmi forma alaposabb megvizsgálása</vt:lpstr>
      <vt:lpstr>Felhasználási szerződés</vt:lpstr>
      <vt:lpstr>Önkéntes műnyilvántartás</vt:lpstr>
      <vt:lpstr>Védjegyoltalom</vt:lpstr>
      <vt:lpstr>Formatervezési mintaoltalom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designjog</dc:title>
  <dc:creator>Katalin</dc:creator>
  <cp:lastModifiedBy>Katalin</cp:lastModifiedBy>
  <cp:revision>21</cp:revision>
  <dcterms:created xsi:type="dcterms:W3CDTF">2013-07-02T18:46:10Z</dcterms:created>
  <dcterms:modified xsi:type="dcterms:W3CDTF">2013-07-06T19:43:46Z</dcterms:modified>
  <cp:contentStatus>Végleges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